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.jpg" ContentType="image/jpeg"/>
  <Override PartName="/ppt/media/image24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9" r:id="rId2"/>
    <p:sldId id="331" r:id="rId3"/>
    <p:sldId id="334" r:id="rId4"/>
    <p:sldId id="350" r:id="rId5"/>
    <p:sldId id="351" r:id="rId6"/>
    <p:sldId id="352" r:id="rId7"/>
    <p:sldId id="336" r:id="rId8"/>
    <p:sldId id="344" r:id="rId9"/>
    <p:sldId id="345" r:id="rId10"/>
    <p:sldId id="346" r:id="rId11"/>
    <p:sldId id="347" r:id="rId12"/>
    <p:sldId id="348" r:id="rId13"/>
    <p:sldId id="343" r:id="rId14"/>
    <p:sldId id="337" r:id="rId15"/>
    <p:sldId id="340" r:id="rId16"/>
    <p:sldId id="338" r:id="rId17"/>
    <p:sldId id="341" r:id="rId18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>
      <p:cViewPr>
        <p:scale>
          <a:sx n="66" d="100"/>
          <a:sy n="66" d="100"/>
        </p:scale>
        <p:origin x="2136" y="60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0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계획서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dirty="0" smtClean="0">
                <a:solidFill>
                  <a:schemeClr val="bg1"/>
                </a:solidFill>
              </a:rPr>
              <a:t>스마트 </a:t>
            </a:r>
            <a:r>
              <a:rPr lang="ko-KR" altLang="en-US" sz="3600" dirty="0">
                <a:solidFill>
                  <a:schemeClr val="bg1"/>
                </a:solidFill>
              </a:rPr>
              <a:t>헬멧 감지 시스템</a:t>
            </a:r>
            <a:endParaRPr sz="3600" i="1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2020105623</a:t>
            </a:r>
            <a:endParaRPr lang="en-US" altLang="ko-KR" sz="2400" spc="-5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송주엽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29396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57964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서버 관리를 위해 계정을 발급받아야 함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87487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/admin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통한</a:t>
            </a:r>
            <a:endParaRPr lang="en-US" altLang="ko-KR" sz="1200" spc="-5" dirty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게시판 사용자 및 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게시글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관리 시스템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659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Edge system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에서 탐지한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사람에 대한 사진을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서버로 업로드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874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이미지 리스트 전체를 불러오는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Malgun Gothic"/>
              </a:rPr>
              <a:t>api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글의 세부 내용을 불러오는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서버측에서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제공한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활용한 화면들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343400"/>
            <a:ext cx="1371600" cy="232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526682"/>
            <a:ext cx="904692" cy="19582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800" y="5844135"/>
            <a:ext cx="1824516" cy="852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583" y="2059818"/>
            <a:ext cx="2050033" cy="15015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19" y="2039336"/>
            <a:ext cx="4062507" cy="13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8267700" cy="179536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en-US" altLang="ko-KR" sz="1400" spc="-5" dirty="0" err="1" smtClean="0">
                <a:solidFill>
                  <a:srgbClr val="558ED5"/>
                </a:solidFill>
                <a:latin typeface="+mn-ea"/>
                <a:cs typeface="Malgun Gothic"/>
              </a:rPr>
              <a:t>redis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와 </a:t>
            </a:r>
            <a:r>
              <a:rPr lang="en-US" altLang="ko-KR" sz="1400" spc="-5" dirty="0" err="1" smtClean="0">
                <a:solidFill>
                  <a:srgbClr val="558ED5"/>
                </a:solidFill>
                <a:latin typeface="+mn-ea"/>
                <a:cs typeface="Malgun Gothic"/>
              </a:rPr>
              <a:t>websocket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을 통한 알림 서비스 구현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Websocket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을 사용해 서버와 클라이언트 간의 지속적 연결 구현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-&gt; 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알림서비스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구현에 활용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카메라가 여러 곳에 설치되어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분산되는 특성상 </a:t>
            </a:r>
            <a:r>
              <a:rPr lang="ko-KR" altLang="en-US" sz="1200" spc="-5" dirty="0">
                <a:solidFill>
                  <a:srgbClr val="FF0000"/>
                </a:solidFill>
                <a:latin typeface="+mn-ea"/>
                <a:cs typeface="Gulim"/>
              </a:rPr>
              <a:t>데이터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동기화가 필요하다고 생각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-&gt;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Redis</a:t>
            </a:r>
            <a:r>
              <a:rPr lang="ko-KR" altLang="en-US" sz="1200" spc="-5" dirty="0">
                <a:solidFill>
                  <a:srgbClr val="FF0000"/>
                </a:solidFill>
                <a:latin typeface="+mn-ea"/>
                <a:cs typeface="Gulim"/>
              </a:rPr>
              <a:t>를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활용</a:t>
            </a:r>
            <a:endParaRPr lang="en-US" altLang="ko-KR" sz="1200" spc="-5" dirty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Pub/Sub </a:t>
            </a:r>
            <a:r>
              <a:rPr lang="ko-KR" altLang="en-US" sz="1200" spc="-5" dirty="0">
                <a:solidFill>
                  <a:srgbClr val="FF0000"/>
                </a:solidFill>
                <a:latin typeface="+mn-ea"/>
                <a:cs typeface="Gulim"/>
              </a:rPr>
              <a:t>모델을 통해 서버 간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메시지를 전달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아래는 실제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websocekt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연결 및 헬멧 미착용 알림을 클라이언트로 전송하는 로그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3200400"/>
            <a:ext cx="862317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38783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사람이 탐지되었을 경우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사람에 대한 사진을 남겨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추후에 해당 사람에게 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보여주어 헬멧 착용 여부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체크 가능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99798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서버측에서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추가한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활용한 세부 정보 확인 가능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또는 더 이상 필요 없는 사진은 클라이언트단에서 신규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통해 삭제 가능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51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사진을 이미 사용해서 굳이 남겨둘 필요가 없는 경우에는 클라이언트단에서 삭제해버릴 수 있는 기능 제공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2098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en-US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websocket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을 통한 알림 서비스 구현</a:t>
            </a: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서버측과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연결된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websocket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에서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특정 메시지를 받으면 소리와 함께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팝업 알림을 띄워 즉각적으로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헬멧 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미착용에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대응할 수 있음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47800"/>
            <a:ext cx="1113961" cy="2438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512" y="2878324"/>
            <a:ext cx="1899266" cy="8875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78" y="5486400"/>
            <a:ext cx="1967389" cy="9027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886200"/>
            <a:ext cx="1247312" cy="2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 smtClean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040" y="1295400"/>
            <a:ext cx="9179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 </a:t>
            </a:r>
            <a:r>
              <a:rPr lang="ko-KR" altLang="en-US" sz="1600" b="1" dirty="0"/>
              <a:t>에지 디바이스의 역할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YOLOv5 </a:t>
            </a:r>
            <a:r>
              <a:rPr lang="ko-KR" altLang="en-US" sz="1600" b="1" dirty="0"/>
              <a:t>모델 기반 실시간 헬멧 </a:t>
            </a:r>
            <a:r>
              <a:rPr lang="ko-KR" altLang="en-US" sz="1600" b="1" dirty="0" smtClean="0"/>
              <a:t>감지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설치된 </a:t>
            </a:r>
            <a:r>
              <a:rPr lang="ko-KR" altLang="en-US" sz="1600" dirty="0"/>
              <a:t>카메라를 통해 작업 현장의 영상 데이터를 수집하고</a:t>
            </a:r>
            <a:r>
              <a:rPr lang="en-US" altLang="ko-KR" sz="1600" dirty="0"/>
              <a:t>, YOLOv5 </a:t>
            </a:r>
            <a:r>
              <a:rPr lang="ko-KR" altLang="en-US" sz="1600" dirty="0"/>
              <a:t>모델로 헬멧 착용 여부를 실시간으로 분석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사람이 탐지된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서버로 탐지된 사진을 보냄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 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헬멧 착용 여부를 포함하여 전송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574040" y="2895600"/>
            <a:ext cx="9331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서버의 역할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데이터 </a:t>
            </a:r>
            <a:r>
              <a:rPr lang="ko-KR" altLang="en-US" sz="1600" b="1" dirty="0"/>
              <a:t>수집 및 </a:t>
            </a:r>
            <a:r>
              <a:rPr lang="ko-KR" altLang="en-US" sz="1600" b="1" dirty="0" smtClean="0"/>
              <a:t>저장</a:t>
            </a:r>
            <a:endParaRPr lang="en-US" altLang="ko-KR" sz="16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에지 </a:t>
            </a:r>
            <a:r>
              <a:rPr lang="ko-KR" altLang="en-US" sz="1600" dirty="0"/>
              <a:t>디바이스에서 전송된 데이터를 수집하여</a:t>
            </a:r>
            <a:r>
              <a:rPr lang="en-US" altLang="ko-KR" sz="1600" dirty="0"/>
              <a:t>, </a:t>
            </a:r>
            <a:r>
              <a:rPr lang="ko-KR" altLang="en-US" sz="1600" dirty="0"/>
              <a:t>감지 </a:t>
            </a:r>
            <a:r>
              <a:rPr lang="ko-KR" altLang="en-US" sz="1600" dirty="0" smtClean="0"/>
              <a:t>기록을 저장</a:t>
            </a:r>
            <a:r>
              <a:rPr lang="en-US" altLang="ko-KR" sz="16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실시간 </a:t>
            </a:r>
            <a:r>
              <a:rPr lang="ko-KR" altLang="en-US" sz="1600" b="1" dirty="0"/>
              <a:t>알림 </a:t>
            </a:r>
            <a:r>
              <a:rPr lang="ko-KR" altLang="en-US" sz="1600" b="1" dirty="0" smtClean="0"/>
              <a:t>전송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받은 </a:t>
            </a:r>
            <a:r>
              <a:rPr lang="en-US" altLang="ko-KR" sz="1600" dirty="0" err="1" smtClean="0"/>
              <a:t>json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파일에 헬멧 미착용 정보가 포함되어 있을 경우 </a:t>
            </a:r>
            <a:r>
              <a:rPr lang="en-US" altLang="ko-KR" sz="1600" dirty="0" err="1" smtClean="0"/>
              <a:t>websocket</a:t>
            </a:r>
            <a:r>
              <a:rPr lang="en-US" altLang="ko-KR" sz="1600" dirty="0" smtClean="0"/>
              <a:t> connection</a:t>
            </a:r>
            <a:r>
              <a:rPr lang="ko-KR" altLang="en-US" sz="1600" dirty="0" smtClean="0"/>
              <a:t>을 통해 관리자의 </a:t>
            </a:r>
            <a:r>
              <a:rPr lang="ko-KR" altLang="en-US" sz="1600" dirty="0"/>
              <a:t>스마트폰 클라이언트로 즉각 알림을 전송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7" name="직사각형 6"/>
          <p:cNvSpPr/>
          <p:nvPr/>
        </p:nvSpPr>
        <p:spPr>
          <a:xfrm>
            <a:off x="685800" y="4424772"/>
            <a:ext cx="7810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스마트폰 클라이언트의 </a:t>
            </a:r>
            <a:r>
              <a:rPr lang="ko-KR" altLang="en-US" sz="1600" b="1" dirty="0" smtClean="0"/>
              <a:t>역할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상황 확인 기능</a:t>
            </a:r>
            <a:endParaRPr lang="en-US" altLang="ko-KR" sz="16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서버에 저장된 사진을 통해 상황을 확인 가능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실시간 알림 수신</a:t>
            </a:r>
            <a:endParaRPr lang="ko-KR" alt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헬멧 </a:t>
            </a:r>
            <a:r>
              <a:rPr lang="ko-KR" altLang="en-US" sz="1600" dirty="0"/>
              <a:t>미착용이 감지될 때 푸시 알림을 통해 관리자가 즉각적으로 확인할 수 있도록 제공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8" name="오른쪽 화살표 7"/>
          <p:cNvSpPr/>
          <p:nvPr/>
        </p:nvSpPr>
        <p:spPr>
          <a:xfrm>
            <a:off x="3227070" y="2244372"/>
            <a:ext cx="1839326" cy="3322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47804" y="1934244"/>
            <a:ext cx="242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서버에 사진 전송</a:t>
            </a: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55584" y="1138764"/>
            <a:ext cx="2372583" cy="1897569"/>
            <a:chOff x="425552" y="1295400"/>
            <a:chExt cx="1867546" cy="1740933"/>
          </a:xfrm>
        </p:grpSpPr>
        <p:sp>
          <p:nvSpPr>
            <p:cNvPr id="6" name="TextBox 5"/>
            <p:cNvSpPr txBox="1"/>
            <p:nvPr/>
          </p:nvSpPr>
          <p:spPr>
            <a:xfrm>
              <a:off x="425552" y="1295400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사람 탐지</a:t>
              </a:r>
              <a:endParaRPr lang="ko-KR" altLang="en-US" dirty="0"/>
            </a:p>
          </p:txBody>
        </p:sp>
        <p:pic>
          <p:nvPicPr>
            <p:cNvPr id="1026" name="Picture 2" descr="Human Detected!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98" y="1664732"/>
              <a:ext cx="1828800" cy="137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53" y="943078"/>
            <a:ext cx="2080583" cy="235166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543800" y="1828800"/>
            <a:ext cx="2110222" cy="654228"/>
            <a:chOff x="6522784" y="1826508"/>
            <a:chExt cx="1661032" cy="600224"/>
          </a:xfrm>
        </p:grpSpPr>
        <p:sp>
          <p:nvSpPr>
            <p:cNvPr id="17" name="TextBox 16"/>
            <p:cNvSpPr txBox="1"/>
            <p:nvPr/>
          </p:nvSpPr>
          <p:spPr>
            <a:xfrm>
              <a:off x="6522784" y="1826508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If(</a:t>
              </a:r>
              <a:r>
                <a:rPr lang="ko-KR" altLang="en-US" dirty="0" smtClean="0"/>
                <a:t>헬멧 미착용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6629400" y="2121932"/>
              <a:ext cx="1447800" cy="304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52400" y="4114800"/>
            <a:ext cx="3276600" cy="962119"/>
            <a:chOff x="-42446" y="4095804"/>
            <a:chExt cx="2971800" cy="79510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77" y="4309243"/>
              <a:ext cx="2362200" cy="58166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2446" y="4095804"/>
              <a:ext cx="2971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 smtClean="0"/>
                <a:t>Websocket</a:t>
              </a:r>
              <a:r>
                <a:rPr lang="en-US" altLang="ko-KR" sz="1100" dirty="0" smtClean="0"/>
                <a:t> connection</a:t>
              </a:r>
              <a:r>
                <a:rPr lang="ko-KR" altLang="en-US" sz="1100" dirty="0" smtClean="0"/>
                <a:t>통해 클라이언트에 알림</a:t>
              </a:r>
              <a:endParaRPr lang="ko-KR" altLang="en-US" sz="1100" dirty="0"/>
            </a:p>
          </p:txBody>
        </p:sp>
      </p:grpSp>
      <p:sp>
        <p:nvSpPr>
          <p:cNvPr id="26" name="오른쪽 화살표 25"/>
          <p:cNvSpPr/>
          <p:nvPr/>
        </p:nvSpPr>
        <p:spPr>
          <a:xfrm>
            <a:off x="3136441" y="4534432"/>
            <a:ext cx="1839326" cy="3322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54"/>
          <a:stretch/>
        </p:blipFill>
        <p:spPr>
          <a:xfrm>
            <a:off x="5148798" y="4776330"/>
            <a:ext cx="2530450" cy="7729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48798" y="3595284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클라이언트 알림 수신 및 사진 확인 후 조치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964616"/>
            <a:ext cx="1338816" cy="27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 smtClean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3CC1FC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587825"/>
            <a:ext cx="7838103" cy="48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5" name="직사각형 4"/>
          <p:cNvSpPr/>
          <p:nvPr/>
        </p:nvSpPr>
        <p:spPr>
          <a:xfrm>
            <a:off x="574040" y="1219200"/>
            <a:ext cx="8722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1. </a:t>
            </a:r>
            <a:r>
              <a:rPr lang="ko-KR" altLang="en-US" sz="1600" b="1" dirty="0" smtClean="0"/>
              <a:t>작업장 안전성 강화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헬멧 미착용으로 인한 사고 예방</a:t>
            </a:r>
            <a:endParaRPr lang="ko-KR" alt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헬멧 착용 여부를 실시간으로 감지하여 즉각적인 경고를 제공함으로써 작업장에서의 사고를 예방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안전 문화 확립</a:t>
            </a:r>
            <a:endParaRPr lang="ko-KR" alt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작업자들에게 헬멧 착용의 중요성을 강조하고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안전 수칙 준수를 습관화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574040" y="3018710"/>
            <a:ext cx="9179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관리 효율성 향상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자동화된 안전 관리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수작업으로 진행되던 안전 점검을 자동화하여 관리자의 업무 부담을 줄임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실시간 모니터링 및 신속한 조치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헬멧 미착용 상황 발생 시 관리자가 실시간으로 인지하고 신속히 조치 가능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7" name="직사각형 6"/>
          <p:cNvSpPr/>
          <p:nvPr/>
        </p:nvSpPr>
        <p:spPr>
          <a:xfrm>
            <a:off x="574040" y="45720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비용 절감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관리 비용 절감</a:t>
            </a:r>
            <a:endParaRPr lang="en-US" altLang="ko-KR" sz="16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헬멧 착용 여부를 사람이 직접 관리하지 않으면서 인건비 절약 가능</a:t>
            </a:r>
            <a:r>
              <a:rPr lang="en-US" altLang="ko-KR" sz="1600" smtClean="0"/>
              <a:t>.</a:t>
            </a:r>
            <a:endParaRPr lang="en-US" altLang="ko-KR" sz="1600" dirty="0"/>
          </a:p>
        </p:txBody>
      </p:sp>
      <p:sp>
        <p:nvSpPr>
          <p:cNvPr id="8" name="오른쪽 화살표 7"/>
          <p:cNvSpPr/>
          <p:nvPr/>
        </p:nvSpPr>
        <p:spPr>
          <a:xfrm>
            <a:off x="345440" y="5862750"/>
            <a:ext cx="4572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402" y="5781901"/>
            <a:ext cx="838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결론적으로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자동 탐지 기능을 여러 개 위치시킴으로 더 경제적이고 효율적으로</a:t>
            </a:r>
            <a:endParaRPr lang="en-US" altLang="ko-KR" dirty="0" smtClean="0"/>
          </a:p>
          <a:p>
            <a:r>
              <a:rPr lang="ko-KR" altLang="en-US" dirty="0" smtClean="0"/>
              <a:t>일터의 안전함을 책임질 수 있는 환경을 제공할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9179560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spc="-5" dirty="0">
                <a:solidFill>
                  <a:srgbClr val="FF0000"/>
                </a:solidFill>
                <a:latin typeface="+mn-ea"/>
                <a:cs typeface="Malgun Gothic"/>
              </a:rPr>
              <a:t>https://juyeop.pythonanywhere.com/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spc="-5" dirty="0">
                <a:solidFill>
                  <a:srgbClr val="FF0000"/>
                </a:solidFill>
                <a:latin typeface="+mn-ea"/>
                <a:cs typeface="Malgun Gothic"/>
              </a:rPr>
              <a:t>https://github.com/jysong0101/helmet-detect-project</a:t>
            </a:r>
            <a:endParaRPr sz="2000" dirty="0">
              <a:latin typeface="+mn-ea"/>
              <a:cs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</a:t>
            </a:r>
            <a:r>
              <a:rPr lang="ko-KR" altLang="en-US" dirty="0" smtClean="0">
                <a:latin typeface="Times New Roman"/>
                <a:cs typeface="Times New Roman"/>
              </a:rPr>
              <a:t>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smtClean="0"/>
              <a:t>Human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smtClean="0"/>
              <a:t>Helmet </a:t>
            </a:r>
            <a:r>
              <a:rPr kumimoji="1" lang="en-US" altLang="ko-Kore-KR" sz="1100" dirty="0"/>
              <a:t>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>
            <a:off x="5193878" y="2995194"/>
            <a:ext cx="2475628" cy="71816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824" y="3600247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040" y="4853854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11269" y="5097849"/>
            <a:ext cx="1013270" cy="8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267263" y="4391363"/>
            <a:ext cx="786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Laptop</a:t>
            </a:r>
          </a:p>
          <a:p>
            <a:r>
              <a:rPr kumimoji="1" lang="en-US" altLang="ko-KR" sz="1200" dirty="0" smtClean="0"/>
              <a:t>Web Cam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2729" y="3713362"/>
            <a:ext cx="894791" cy="577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8867" y="3093731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Notificaion</a:t>
            </a:r>
            <a:r>
              <a:rPr lang="en-US" altLang="ko-KR" sz="1000" dirty="0" smtClean="0"/>
              <a:t> &amp; Check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0" y="2380637"/>
            <a:ext cx="1416547" cy="27518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5607547" y="3917571"/>
            <a:ext cx="2061959" cy="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46442" y="3921478"/>
            <a:ext cx="872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Websocket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696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 smtClean="0">
                <a:solidFill>
                  <a:srgbClr val="558ED5"/>
                </a:solidFill>
                <a:latin typeface="+mn-ea"/>
                <a:cs typeface="Malgun Gothic"/>
              </a:rPr>
              <a:t>고위험 작업장에서의 안전 문제를 해결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3900" y="1563924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공장 및 건설 현장과 같은 고위험 작업장에서 작업자의 </a:t>
            </a:r>
            <a:r>
              <a:rPr lang="ko-KR" altLang="en-US" b="1" dirty="0"/>
              <a:t>헬멧 착용 여부를 실시간으로 모니터링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b="1" dirty="0"/>
              <a:t>미착용 시 즉각적인 경고와 알림을 제공</a:t>
            </a:r>
            <a:r>
              <a:rPr lang="ko-KR" altLang="en-US" dirty="0"/>
              <a:t>하여 작업장의 안전사고를 예방하는 데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3352800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작업장 </a:t>
            </a:r>
            <a:r>
              <a:rPr lang="ko-KR" altLang="en-US" sz="1600" dirty="0">
                <a:latin typeface="+mn-ea"/>
              </a:rPr>
              <a:t>안전성 </a:t>
            </a:r>
            <a:r>
              <a:rPr lang="ko-KR" altLang="en-US" sz="1600" dirty="0" smtClean="0">
                <a:latin typeface="+mn-ea"/>
              </a:rPr>
              <a:t>강화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헬멧 </a:t>
            </a:r>
            <a:r>
              <a:rPr lang="ko-KR" altLang="en-US" sz="1600" dirty="0">
                <a:latin typeface="+mn-ea"/>
              </a:rPr>
              <a:t>착용 여부를 자동으로 감지하여 작업 규정을 준수하도록 지원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효율적인 </a:t>
            </a:r>
            <a:r>
              <a:rPr lang="ko-KR" altLang="en-US" sz="1600" dirty="0">
                <a:latin typeface="+mn-ea"/>
              </a:rPr>
              <a:t>안전 </a:t>
            </a:r>
            <a:r>
              <a:rPr lang="ko-KR" altLang="en-US" sz="1600" dirty="0" smtClean="0">
                <a:latin typeface="+mn-ea"/>
              </a:rPr>
              <a:t>관리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관리자에게 </a:t>
            </a:r>
            <a:r>
              <a:rPr lang="ko-KR" altLang="en-US" sz="1600" dirty="0">
                <a:latin typeface="+mn-ea"/>
              </a:rPr>
              <a:t>작업 현장의 헬멧 착용 상태를 실시간으로 알림으로써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수동 점검 없이도 작업자들의 안전 상태를 효과적으로 관리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스마트 기술을 통한 </a:t>
            </a:r>
            <a:r>
              <a:rPr lang="ko-KR" altLang="en-US" sz="1600" dirty="0" smtClean="0">
                <a:latin typeface="+mn-ea"/>
              </a:rPr>
              <a:t>자동화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기존의 </a:t>
            </a:r>
            <a:r>
              <a:rPr lang="ko-KR" altLang="en-US" sz="1600" dirty="0">
                <a:latin typeface="+mn-ea"/>
              </a:rPr>
              <a:t>안전 점검 프로세스를 디지털화하고 자동화하여 관리 효율성을 높임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364" y="28194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세부 목적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2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5" name="직사각형 4"/>
          <p:cNvSpPr/>
          <p:nvPr/>
        </p:nvSpPr>
        <p:spPr>
          <a:xfrm>
            <a:off x="574040" y="1371600"/>
            <a:ext cx="80416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안전사고 예방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헬멧 </a:t>
            </a:r>
            <a:r>
              <a:rPr lang="ko-KR" altLang="en-US" sz="1600" dirty="0">
                <a:latin typeface="+mn-ea"/>
              </a:rPr>
              <a:t>미착용으로 인한 사고는 치명적인 부상을 초래할 수 있으며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이를 실시간으로 감지하고 경고할 수 있는 시스템이 </a:t>
            </a:r>
            <a:r>
              <a:rPr lang="ko-KR" altLang="en-US" sz="1600" dirty="0" smtClean="0">
                <a:latin typeface="+mn-ea"/>
              </a:rPr>
              <a:t>필수적이다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기존 점검 방식의 </a:t>
            </a:r>
            <a:r>
              <a:rPr lang="ko-KR" altLang="en-US" sz="1600" b="1" dirty="0" smtClean="0">
                <a:latin typeface="+mn-ea"/>
              </a:rPr>
              <a:t>한계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하지만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작업 </a:t>
            </a:r>
            <a:r>
              <a:rPr lang="ko-KR" altLang="en-US" sz="1600" dirty="0">
                <a:latin typeface="+mn-ea"/>
              </a:rPr>
              <a:t>현장에서 헬멧 착용 여부를 수동으로 점검하는 방식은 시간과 인력이 많이 소모되고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지속적인 관리가 </a:t>
            </a:r>
            <a:r>
              <a:rPr lang="ko-KR" altLang="en-US" sz="1600" dirty="0" smtClean="0">
                <a:latin typeface="+mn-ea"/>
              </a:rPr>
              <a:t>어렵다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그렇기에 스마트 </a:t>
            </a:r>
            <a:r>
              <a:rPr lang="ko-KR" altLang="en-US" sz="1600" dirty="0">
                <a:latin typeface="+mn-ea"/>
              </a:rPr>
              <a:t>감지 시스템을 통해 작업자의 헬멧 착용 상태를 자동으로 모니터링하여 점검의 효율성을 높일 수 </a:t>
            </a:r>
            <a:r>
              <a:rPr lang="ko-KR" altLang="en-US" sz="1600" dirty="0" smtClean="0">
                <a:latin typeface="+mn-ea"/>
              </a:rPr>
              <a:t>있다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6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31082"/>
              </p:ext>
            </p:extLst>
          </p:nvPr>
        </p:nvGraphicFramePr>
        <p:xfrm>
          <a:off x="457200" y="1219200"/>
          <a:ext cx="89916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 smtClean="0"/>
                        <a:t>을 사용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Edge_System</a:t>
                      </a:r>
                      <a:r>
                        <a:rPr lang="en-US" altLang="ko-KR" sz="1000" dirty="0" smtClean="0"/>
                        <a:t>/runs/train/exp2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</a:t>
                      </a:r>
                      <a:r>
                        <a:rPr lang="en" altLang="ko-KR" sz="1000" dirty="0" smtClean="0"/>
                        <a:t>2</a:t>
                      </a:r>
                      <a:r>
                        <a:rPr lang="ko-KR" altLang="en-US" sz="1000" dirty="0" smtClean="0"/>
                        <a:t>가지 </a:t>
                      </a:r>
                      <a:r>
                        <a:rPr lang="ko-KR" altLang="en-US" sz="1000" dirty="0"/>
                        <a:t>객체 검출 </a:t>
                      </a:r>
                      <a:r>
                        <a:rPr lang="ko-KR" altLang="en-US" sz="1000" dirty="0" smtClean="0"/>
                        <a:t>기능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Edge_System</a:t>
                      </a:r>
                      <a:r>
                        <a:rPr lang="en-US" altLang="ko-KR" sz="1000" dirty="0" smtClean="0"/>
                        <a:t>/data/</a:t>
                      </a:r>
                      <a:r>
                        <a:rPr lang="en-US" altLang="ko-KR" sz="1000" dirty="0" err="1" smtClean="0"/>
                        <a:t>helmet_detection.yaml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 smtClean="0"/>
                        <a:t>헬멧을 착용한 상태인지 아닌지를 판별하는 기능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Edge_System/detect.py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Edge_System/changedetection.py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 smtClean="0"/>
                        <a:t>헬멧 데이터를 활용해 </a:t>
                      </a:r>
                      <a:r>
                        <a:rPr lang="en-US" altLang="ko-KR" sz="1000" dirty="0" smtClean="0"/>
                        <a:t>YoloV5</a:t>
                      </a:r>
                      <a:r>
                        <a:rPr lang="ko-KR" altLang="en-US" sz="1000" dirty="0" smtClean="0"/>
                        <a:t>를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추가적으로 학습시킴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Edge_System</a:t>
                      </a:r>
                      <a:r>
                        <a:rPr lang="en-US" altLang="ko-KR" sz="1000" dirty="0" smtClean="0"/>
                        <a:t>/runs/train/exp2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Service_System</a:t>
                      </a:r>
                      <a:r>
                        <a:rPr lang="en-US" altLang="ko-KR" sz="1000" smtClean="0"/>
                        <a:t>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Service_System</a:t>
                      </a:r>
                      <a:r>
                        <a:rPr lang="en-US" altLang="ko-KR" sz="1000" dirty="0" smtClean="0"/>
                        <a:t>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Service_System/blog/views.py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Service_System/blog/views.py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2-5.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websocket</a:t>
                      </a:r>
                      <a:r>
                        <a:rPr lang="ko-KR" altLang="en-US" sz="1000" baseline="0" dirty="0" smtClean="0"/>
                        <a:t>을 활용한 </a:t>
                      </a:r>
                      <a:r>
                        <a:rPr lang="ko-KR" altLang="en-US" sz="1000" baseline="0" dirty="0" err="1" smtClean="0"/>
                        <a:t>알림기능</a:t>
                      </a:r>
                      <a:r>
                        <a:rPr lang="ko-KR" altLang="en-US" sz="1000" baseline="0" dirty="0" smtClean="0"/>
                        <a:t> 제공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Service_System</a:t>
                      </a:r>
                      <a:r>
                        <a:rPr lang="en-US" altLang="ko-KR" sz="1000" dirty="0" smtClean="0"/>
                        <a:t>/blog/views.py, consumers.py</a:t>
                      </a:r>
                    </a:p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Service_System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en-US" altLang="ko-KR" sz="1000" dirty="0" err="1" smtClean="0"/>
                        <a:t>mysite</a:t>
                      </a:r>
                      <a:r>
                        <a:rPr lang="en-US" altLang="ko-KR" sz="1000" dirty="0" smtClean="0"/>
                        <a:t>/asgi.py, settings.py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/app/MainActivity.java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/app/MainActivity.java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en-US" altLang="ko-KR" sz="1000" baseline="0" dirty="0" err="1" smtClean="0"/>
                        <a:t>websocket</a:t>
                      </a:r>
                      <a:r>
                        <a:rPr lang="ko-KR" altLang="en-US" sz="1000" baseline="0" dirty="0" smtClean="0"/>
                        <a:t>을 활용한 </a:t>
                      </a:r>
                      <a:r>
                        <a:rPr lang="ko-KR" altLang="en-US" sz="1000" baseline="0" dirty="0" err="1" smtClean="0"/>
                        <a:t>알림기능</a:t>
                      </a:r>
                      <a:r>
                        <a:rPr lang="ko-KR" altLang="en-US" sz="1000" baseline="0" dirty="0" smtClean="0"/>
                        <a:t> 제공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/app/MainActivity.java, WebSocketManager.java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6180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</a:t>
            </a:r>
            <a:r>
              <a:rPr lang="en" altLang="ko-KR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model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을</a:t>
            </a:r>
            <a:r>
              <a:rPr lang="en" altLang="ko-KR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en-US" altLang="ko-KR" sz="1400" spc="-5" dirty="0" smtClean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spc="-5" dirty="0" smtClean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YoloV5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모델을 사용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하지만 헬멧을 인식하지 못함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-&gt; ***1-5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에서 해결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***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0286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</a:t>
            </a:r>
            <a:r>
              <a:rPr lang="en" altLang="ko-KR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2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가지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객체 검출 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사람과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헬멧 정보만을 탐지하는 것이 효율적이므로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기존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person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과 추가된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helmet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만을 검출 객체로 제한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92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 smtClean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헬멧을 착용한 상태인지 아닌지를 판별하는 </a:t>
            </a:r>
            <a:r>
              <a:rPr lang="ko-KR" altLang="en-US" sz="1400" kern="0" spc="-5" dirty="0" smtClean="0">
                <a:solidFill>
                  <a:srgbClr val="558ED5"/>
                </a:solidFill>
                <a:latin typeface="+mn-ea"/>
                <a:cs typeface="Malgun Gothic"/>
              </a:rPr>
              <a:t>기능 </a:t>
            </a:r>
            <a:endParaRPr lang="ko-KR" altLang="en-US" sz="1400" kern="0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앞서 사람과 헬멧의 판별을 한 데이터를 바탕으로 헬멧을 착용 중인지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아닌지를 헬멧과 사람의 위치를 기반으로 판단하는 알고리즘 제작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단순히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헬멧과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사람이</a:t>
            </a:r>
            <a:r>
              <a:rPr lang="en-US" altLang="ko-KR" sz="1200" kern="0" spc="-5" dirty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있는지만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판단하는 것이 아니라 위치를 기반으로 실제 착용중인지를 체크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295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사람 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탐지시에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Resfull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API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를 통해 서버로 전송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이때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헬멧 미착용 여부에 대한 정보를 포함함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49676"/>
            <a:ext cx="1905000" cy="1428750"/>
          </a:xfrm>
          <a:prstGeom prst="rect">
            <a:avLst/>
          </a:prstGeom>
        </p:spPr>
      </p:pic>
      <p:pic>
        <p:nvPicPr>
          <p:cNvPr id="1026" name="Picture 2" descr="Human Detected!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60" y="5644283"/>
            <a:ext cx="1230207" cy="92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m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644283"/>
            <a:ext cx="1248298" cy="93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91" y="5508096"/>
            <a:ext cx="4800601" cy="6374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49" y="2311628"/>
            <a:ext cx="1710690" cy="12830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6" y="2317313"/>
            <a:ext cx="1710690" cy="12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8343900" cy="143116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헬멧 데이터를 활용해 모델을 추가 학습</a:t>
            </a:r>
            <a:endParaRPr lang="en-US" altLang="ko-KR" sz="1400" spc="-5" dirty="0" smtClean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5000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개의 헬멧 데이터를 활용해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모델을 추가 학습함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학습 결과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헬멧을 모델이 인식하게 됨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 </a:t>
            </a:r>
            <a:endParaRPr lang="en-US" altLang="ko-KR" sz="1200" dirty="0" smtClean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232790"/>
            <a:ext cx="5029200" cy="247554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791200" y="2520708"/>
            <a:ext cx="3581400" cy="1118401"/>
            <a:chOff x="4996179" y="4294529"/>
            <a:chExt cx="4343400" cy="15482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179" y="4294529"/>
              <a:ext cx="4343400" cy="154827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495800"/>
              <a:ext cx="1924680" cy="127296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33" y="4267200"/>
            <a:ext cx="2379588" cy="23656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81000" y="2306535"/>
            <a:ext cx="5181600" cy="1600200"/>
            <a:chOff x="228600" y="2286000"/>
            <a:chExt cx="5181600" cy="1600200"/>
          </a:xfrm>
        </p:grpSpPr>
        <p:sp>
          <p:nvSpPr>
            <p:cNvPr id="15" name="직사각형 14"/>
            <p:cNvSpPr/>
            <p:nvPr/>
          </p:nvSpPr>
          <p:spPr>
            <a:xfrm>
              <a:off x="228600" y="2286000"/>
              <a:ext cx="51816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461010" y="2379893"/>
              <a:ext cx="4800409" cy="1400032"/>
              <a:chOff x="461010" y="2379893"/>
              <a:chExt cx="4800409" cy="140003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10" y="2438400"/>
                <a:ext cx="1710690" cy="1283018"/>
              </a:xfrm>
              <a:prstGeom prst="rect">
                <a:avLst/>
              </a:prstGeom>
            </p:spPr>
          </p:pic>
          <p:sp>
            <p:nvSpPr>
              <p:cNvPr id="12" name="오른쪽 화살표 11"/>
              <p:cNvSpPr/>
              <p:nvPr/>
            </p:nvSpPr>
            <p:spPr>
              <a:xfrm>
                <a:off x="2333625" y="2889409"/>
                <a:ext cx="914400" cy="381000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4710" y="2379893"/>
                <a:ext cx="1866709" cy="140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4678</TotalTime>
  <Words>1510</Words>
  <Application>Microsoft Office PowerPoint</Application>
  <PresentationFormat>A4 용지(210x297mm)</PresentationFormat>
  <Paragraphs>259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Gulim</vt:lpstr>
      <vt:lpstr>맑은 고딕</vt:lpstr>
      <vt:lpstr>맑은 고딕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</vt:lpstr>
      <vt:lpstr>사용자 시나리오(Ui 구성)</vt:lpstr>
      <vt:lpstr>데모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송주엽</cp:lastModifiedBy>
  <cp:revision>105</cp:revision>
  <dcterms:created xsi:type="dcterms:W3CDTF">2020-06-08T19:34:44Z</dcterms:created>
  <dcterms:modified xsi:type="dcterms:W3CDTF">2024-12-16T18:46:59Z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